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notesSlides/notesSlide28.xml" ContentType="application/vnd.openxmlformats-officedocument.presentationml.notesSlide+xml"/>
  <Override PartName="/ppt/tags/tag35.xml" ContentType="application/vnd.openxmlformats-officedocument.presentationml.tags+xml"/>
  <Override PartName="/ppt/notesSlides/notesSlide29.xml" ContentType="application/vnd.openxmlformats-officedocument.presentationml.notesSlide+xml"/>
  <Override PartName="/ppt/tags/tag36.xml" ContentType="application/vnd.openxmlformats-officedocument.presentationml.tags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notesSlides/notesSlide31.xml" ContentType="application/vnd.openxmlformats-officedocument.presentationml.notesSlide+xml"/>
  <Override PartName="/ppt/tags/tag38.xml" ContentType="application/vnd.openxmlformats-officedocument.presentationml.tags+xml"/>
  <Override PartName="/ppt/notesSlides/notesSlide32.xml" ContentType="application/vnd.openxmlformats-officedocument.presentationml.notesSlide+xml"/>
  <Override PartName="/ppt/tags/tag39.xml" ContentType="application/vnd.openxmlformats-officedocument.presentationml.tags+xml"/>
  <Override PartName="/ppt/notesSlides/notesSlide33.xml" ContentType="application/vnd.openxmlformats-officedocument.presentationml.notesSlide+xml"/>
  <Override PartName="/ppt/tags/tag40.xml" ContentType="application/vnd.openxmlformats-officedocument.presentationml.tags+xml"/>
  <Override PartName="/ppt/notesSlides/notesSlide34.xml" ContentType="application/vnd.openxmlformats-officedocument.presentationml.notesSlide+xml"/>
  <Override PartName="/ppt/tags/tag41.xml" ContentType="application/vnd.openxmlformats-officedocument.presentationml.tags+xml"/>
  <Override PartName="/ppt/notesSlides/notesSlide35.xml" ContentType="application/vnd.openxmlformats-officedocument.presentationml.notesSlide+xml"/>
  <Override PartName="/ppt/tags/tag42.xml" ContentType="application/vnd.openxmlformats-officedocument.presentationml.tags+xml"/>
  <Override PartName="/ppt/notesSlides/notesSlide36.xml" ContentType="application/vnd.openxmlformats-officedocument.presentationml.notesSlide+xml"/>
  <Override PartName="/ppt/tags/tag43.xml" ContentType="application/vnd.openxmlformats-officedocument.presentationml.tags+xml"/>
  <Override PartName="/ppt/notesSlides/notesSlide37.xml" ContentType="application/vnd.openxmlformats-officedocument.presentationml.notesSlide+xml"/>
  <Override PartName="/ppt/tags/tag44.xml" ContentType="application/vnd.openxmlformats-officedocument.presentationml.tags+xml"/>
  <Override PartName="/ppt/notesSlides/notesSlide38.xml" ContentType="application/vnd.openxmlformats-officedocument.presentationml.notesSlide+xml"/>
  <Override PartName="/ppt/tags/tag45.xml" ContentType="application/vnd.openxmlformats-officedocument.presentationml.tags+xml"/>
  <Override PartName="/ppt/notesSlides/notesSlide39.xml" ContentType="application/vnd.openxmlformats-officedocument.presentationml.notesSlide+xml"/>
  <Override PartName="/ppt/tags/tag46.xml" ContentType="application/vnd.openxmlformats-officedocument.presentationml.tags+xml"/>
  <Override PartName="/ppt/notesSlides/notesSlide40.xml" ContentType="application/vnd.openxmlformats-officedocument.presentationml.notesSlide+xml"/>
  <Override PartName="/ppt/tags/tag47.xml" ContentType="application/vnd.openxmlformats-officedocument.presentationml.tags+xml"/>
  <Override PartName="/ppt/notesSlides/notesSlide41.xml" ContentType="application/vnd.openxmlformats-officedocument.presentationml.notesSlide+xml"/>
  <Override PartName="/ppt/tags/tag48.xml" ContentType="application/vnd.openxmlformats-officedocument.presentationml.tags+xml"/>
  <Override PartName="/ppt/notesSlides/notesSlide42.xml" ContentType="application/vnd.openxmlformats-officedocument.presentationml.notesSlide+xml"/>
  <Override PartName="/ppt/tags/tag49.xml" ContentType="application/vnd.openxmlformats-officedocument.presentationml.tags+xml"/>
  <Override PartName="/ppt/notesSlides/notesSlide43.xml" ContentType="application/vnd.openxmlformats-officedocument.presentationml.notesSlide+xml"/>
  <Override PartName="/ppt/tags/tag50.xml" ContentType="application/vnd.openxmlformats-officedocument.presentationml.tags+xml"/>
  <Override PartName="/ppt/notesSlides/notesSlide44.xml" ContentType="application/vnd.openxmlformats-officedocument.presentationml.notesSlide+xml"/>
  <Override PartName="/ppt/tags/tag51.xml" ContentType="application/vnd.openxmlformats-officedocument.presentationml.tags+xml"/>
  <Override PartName="/ppt/notesSlides/notesSlide45.xml" ContentType="application/vnd.openxmlformats-officedocument.presentationml.notesSlide+xml"/>
  <Override PartName="/ppt/tags/tag52.xml" ContentType="application/vnd.openxmlformats-officedocument.presentationml.tags+xml"/>
  <Override PartName="/ppt/notesSlides/notesSlide46.xml" ContentType="application/vnd.openxmlformats-officedocument.presentationml.notesSlide+xml"/>
  <Override PartName="/ppt/tags/tag53.xml" ContentType="application/vnd.openxmlformats-officedocument.presentationml.tags+xml"/>
  <Override PartName="/ppt/notesSlides/notesSlide47.xml" ContentType="application/vnd.openxmlformats-officedocument.presentationml.notesSlide+xml"/>
  <Override PartName="/ppt/tags/tag54.xml" ContentType="application/vnd.openxmlformats-officedocument.presentationml.tags+xml"/>
  <Override PartName="/ppt/notesSlides/notesSlide48.xml" ContentType="application/vnd.openxmlformats-officedocument.presentationml.notesSlide+xml"/>
  <Override PartName="/ppt/tags/tag55.xml" ContentType="application/vnd.openxmlformats-officedocument.presentationml.tags+xml"/>
  <Override PartName="/ppt/notesSlides/notesSlide49.xml" ContentType="application/vnd.openxmlformats-officedocument.presentationml.notesSlide+xml"/>
  <Override PartName="/ppt/tags/tag56.xml" ContentType="application/vnd.openxmlformats-officedocument.presentationml.tags+xml"/>
  <Override PartName="/ppt/notesSlides/notesSlide50.xml" ContentType="application/vnd.openxmlformats-officedocument.presentationml.notesSlide+xml"/>
  <Override PartName="/ppt/tags/tag57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8" r:id="rId3"/>
  </p:sldMasterIdLst>
  <p:notesMasterIdLst>
    <p:notesMasterId r:id="rId107"/>
  </p:notesMasterIdLst>
  <p:sldIdLst>
    <p:sldId id="256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53" r:id="rId58"/>
    <p:sldId id="356" r:id="rId59"/>
    <p:sldId id="317" r:id="rId60"/>
    <p:sldId id="354" r:id="rId61"/>
    <p:sldId id="355" r:id="rId62"/>
    <p:sldId id="358" r:id="rId63"/>
    <p:sldId id="359" r:id="rId64"/>
    <p:sldId id="357" r:id="rId65"/>
    <p:sldId id="360" r:id="rId66"/>
    <p:sldId id="361" r:id="rId67"/>
    <p:sldId id="362" r:id="rId68"/>
    <p:sldId id="363" r:id="rId69"/>
    <p:sldId id="364" r:id="rId70"/>
    <p:sldId id="370" r:id="rId71"/>
    <p:sldId id="371" r:id="rId72"/>
    <p:sldId id="372" r:id="rId73"/>
    <p:sldId id="373" r:id="rId74"/>
    <p:sldId id="374" r:id="rId75"/>
    <p:sldId id="368" r:id="rId76"/>
    <p:sldId id="375" r:id="rId77"/>
    <p:sldId id="376" r:id="rId78"/>
    <p:sldId id="377" r:id="rId79"/>
    <p:sldId id="378" r:id="rId80"/>
    <p:sldId id="379" r:id="rId81"/>
    <p:sldId id="380" r:id="rId82"/>
    <p:sldId id="382" r:id="rId83"/>
    <p:sldId id="381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2" r:id="rId94"/>
    <p:sldId id="393" r:id="rId95"/>
    <p:sldId id="394" r:id="rId96"/>
    <p:sldId id="398" r:id="rId97"/>
    <p:sldId id="395" r:id="rId98"/>
    <p:sldId id="396" r:id="rId99"/>
    <p:sldId id="397" r:id="rId100"/>
    <p:sldId id="399" r:id="rId101"/>
    <p:sldId id="400" r:id="rId102"/>
    <p:sldId id="401" r:id="rId103"/>
    <p:sldId id="402" r:id="rId104"/>
    <p:sldId id="403" r:id="rId105"/>
    <p:sldId id="404" r:id="rId106"/>
  </p:sldIdLst>
  <p:sldSz cx="12192000" cy="6858000"/>
  <p:notesSz cx="6858000" cy="9144000"/>
  <p:custDataLst>
    <p:tags r:id="rId10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E2185B-307E-1FCC-A83F-62F1E3516272}" name="Andi McNeal" initials="AM" userId="S::amcneal@acfe.com::896f1515-6842-4a78-b6c0-49b5376838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2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microsoft.com/office/2018/10/relationships/authors" Target="author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ags" Target="tags/tag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2F4B2-EA4C-40A4-8F53-AC217C148483}" type="datetimeFigureOut">
              <a:rPr lang="en-US" smtClean="0"/>
              <a:t>8/9/22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31128-2675-4FD9-8C43-8CB33893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1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25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7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49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37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1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65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86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9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08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72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86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4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1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87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82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23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5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17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1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526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38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09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15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73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98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6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742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40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13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34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239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246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985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13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624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319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447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90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7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6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88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5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29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79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20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1128-2675-4FD9-8C43-8CB33893BC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7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D8BE-4446-2262-0D7F-AFD66179F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1C0BB-0FEF-B4D3-8621-01E8696DB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22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89F7-6E6A-907A-4464-D36ECA7A4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AA89C-AD7C-0F36-37DA-B0F402A0C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7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9C8E-0A0D-4F7D-9886-C816D12D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1FEB6-BC49-C7D0-2657-FCE4FAFDE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80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14D7-EE34-F3E3-BAA1-756BAFF0C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AB08E-1306-27D0-0750-768EC8A76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52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869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AE68C-B391-0185-3F98-8293A7EB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EE0D6-C009-A255-F06E-3CA568DC5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2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03F80-EC2E-DED0-4C89-4F3BBC7AD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2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43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9CF40-14F7-38DC-3BC1-D56152D6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ACF8F-8FE2-735B-4DEC-FFD726756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CF4AE-89FD-F764-9998-D2567C170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1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039502-9C6C-7625-5E95-8809DDD8A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4E5B0-709B-012D-47F8-DA8C72EE1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1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354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192A2-D7B6-5C46-EA9E-2FFAEDE1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146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515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3C5A5-A3C7-A106-D6F8-2A6B9047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F7A3-A6A6-94D4-E554-2A4E47D36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2516B-D890-AAE7-61E8-93F46C400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156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45D4-8660-90BB-EEDB-F58EBB63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F0367F-C1BC-3356-3133-E1BA5F701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2C713-19AA-98CD-A195-172B2B8F1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116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C4F0-5D62-5086-DD03-61491C20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4DE9-193B-FFEC-9FC2-8A0CCAA32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086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57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6396-D035-F7B5-5921-28DBCA68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6126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3BA12-3856-248F-D7F8-55955654A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4098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71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884C-D2A4-CC99-1AC5-3D10223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913C-16B3-7752-3811-35C25A36C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78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95B3B-A8DC-1CF2-79B4-666E050BD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78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64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072-942E-7818-DE08-6150DC02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001D1-4CA8-AE74-5E3F-152A8AA38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79650-83F4-737D-AB16-143BE53E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88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1509E-7138-2DEB-B264-5BD13DD2A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067A0-0D7F-92C5-345F-6172BE166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88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1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32F3-2255-FAB7-84DD-42424DD4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218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41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B493-0369-8009-7706-2FB84FE75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12647-33BB-8AF2-5C5E-64BE565F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A3F9E-AC18-6D39-6FCB-9F1FB5D26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995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D8823-C839-9980-CB49-06AF9B31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3B9AC-9FAB-5BF3-6A8E-13D428B28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DE2DD-16C1-7780-757D-C34FF4DFF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11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92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CB597E-8B11-81AB-E162-02F8B0CE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815CB-7918-2CBD-A118-27BEB7153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388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2817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10.jp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42.jp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5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B94F-F802-C322-9F49-2FE224749C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D9AD1-F20E-32E5-B036-A5BA8CA3F3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E86F154-E32A-83F6-16AD-A85FFCB9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3A7ACBC-4A55-30A8-E19E-529337EF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7" t="15442" r="4430" b="3975"/>
          <a:stretch/>
        </p:blipFill>
        <p:spPr>
          <a:xfrm>
            <a:off x="2764222" y="690380"/>
            <a:ext cx="6663557" cy="5313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2DF11-A5BF-0E1D-81FA-85964B680174}"/>
              </a:ext>
            </a:extLst>
          </p:cNvPr>
          <p:cNvSpPr txBox="1"/>
          <p:nvPr/>
        </p:nvSpPr>
        <p:spPr>
          <a:xfrm>
            <a:off x="1125319" y="343971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9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among frauds involving cryptocurrency, how was it used?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6376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E96AC9-8103-0533-4B65-EFCCDF5DA0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25086" y="561891"/>
            <a:ext cx="7141829" cy="50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980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F2B26-3880-1A40-323A-EF31E6F71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1"/>
          <a:stretch/>
        </p:blipFill>
        <p:spPr>
          <a:xfrm>
            <a:off x="2665860" y="711200"/>
            <a:ext cx="6860280" cy="468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70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028AE-6EF7-DAE6-4AF7-EF058FE728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" r="110"/>
          <a:stretch/>
        </p:blipFill>
        <p:spPr>
          <a:xfrm>
            <a:off x="2821577" y="391983"/>
            <a:ext cx="6531429" cy="5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994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890D1-F90C-CB2C-7D34-7C327E35F7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1491" y="1036613"/>
            <a:ext cx="7629014" cy="38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95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BDD2F-8E3E-E608-3992-12E0E90359C5}"/>
              </a:ext>
            </a:extLst>
          </p:cNvPr>
          <p:cNvSpPr txBox="1"/>
          <p:nvPr/>
        </p:nvSpPr>
        <p:spPr>
          <a:xfrm>
            <a:off x="1541802" y="403581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10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is occupational fraud initially detected?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7D6950-53AF-DA48-28E0-48DB97734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22" b="3760"/>
          <a:stretch/>
        </p:blipFill>
        <p:spPr>
          <a:xfrm>
            <a:off x="220717" y="1187450"/>
            <a:ext cx="11750566" cy="4483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92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83A38E-BFBC-0E47-4ED6-322E9840E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85"/>
          <a:stretch/>
        </p:blipFill>
        <p:spPr>
          <a:xfrm>
            <a:off x="1632155" y="1103586"/>
            <a:ext cx="8927690" cy="4634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65840-889A-813B-D243-E58AEC479FD0}"/>
              </a:ext>
            </a:extLst>
          </p:cNvPr>
          <p:cNvSpPr txBox="1"/>
          <p:nvPr/>
        </p:nvSpPr>
        <p:spPr>
          <a:xfrm>
            <a:off x="1541801" y="336353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11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who reports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61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372DB093-1C19-A0E3-FB68-BD1C32520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70" b="3121"/>
          <a:stretch/>
        </p:blipFill>
        <p:spPr>
          <a:xfrm>
            <a:off x="662152" y="945877"/>
            <a:ext cx="10867697" cy="4966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226D8C-F0D3-014A-3A6F-CE0BAE4D145C}"/>
              </a:ext>
            </a:extLst>
          </p:cNvPr>
          <p:cNvSpPr txBox="1"/>
          <p:nvPr/>
        </p:nvSpPr>
        <p:spPr>
          <a:xfrm>
            <a:off x="1125319" y="367686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12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detection method relate to fraud loss and duration?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737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D050EFD-6219-061E-DDBA-44CD445B7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92" b="3783"/>
          <a:stretch/>
        </p:blipFill>
        <p:spPr>
          <a:xfrm>
            <a:off x="2521041" y="850604"/>
            <a:ext cx="7149919" cy="4997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3EBD82-71BE-70D5-27E6-B147F9635152}"/>
              </a:ext>
            </a:extLst>
          </p:cNvPr>
          <p:cNvSpPr txBox="1"/>
          <p:nvPr/>
        </p:nvSpPr>
        <p:spPr>
          <a:xfrm>
            <a:off x="1125319" y="334655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13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formal reporting mechanisms did whistleblowers use?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982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39757-431C-0C98-CD73-003E08498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22" b="461"/>
          <a:stretch/>
        </p:blipFill>
        <p:spPr>
          <a:xfrm>
            <a:off x="501372" y="946487"/>
            <a:ext cx="11189255" cy="4614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EFB279-A180-3173-366A-9B8F0155D70C}"/>
              </a:ext>
            </a:extLst>
          </p:cNvPr>
          <p:cNvSpPr txBox="1"/>
          <p:nvPr/>
        </p:nvSpPr>
        <p:spPr>
          <a:xfrm>
            <a:off x="1541802" y="351372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14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to whom did whistleblowers initially report?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573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57920A-34D8-E6E3-3CDA-42B9BE7E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47" b="11243"/>
          <a:stretch/>
        </p:blipFill>
        <p:spPr>
          <a:xfrm>
            <a:off x="1126216" y="1436883"/>
            <a:ext cx="9939568" cy="3984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DC848-B27D-E58C-9C39-730CD111D5FC}"/>
              </a:ext>
            </a:extLst>
          </p:cNvPr>
          <p:cNvSpPr txBox="1"/>
          <p:nvPr/>
        </p:nvSpPr>
        <p:spPr>
          <a:xfrm>
            <a:off x="1541802" y="341623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15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types of organizations are victimized by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38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160F7B-3B65-3995-6F2B-EDA4EEC79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8" t="15604" r="8397"/>
          <a:stretch/>
        </p:blipFill>
        <p:spPr>
          <a:xfrm>
            <a:off x="2089150" y="1067629"/>
            <a:ext cx="8013700" cy="4722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9DFA9-A297-A7F7-D891-4F76EAED03AF}"/>
              </a:ext>
            </a:extLst>
          </p:cNvPr>
          <p:cNvSpPr txBox="1"/>
          <p:nvPr/>
        </p:nvSpPr>
        <p:spPr>
          <a:xfrm>
            <a:off x="932538" y="372430"/>
            <a:ext cx="10326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16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levels of government are victimized by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130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B3CF9DF-952E-1094-3A2A-8BB16DBE96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31" b="5317"/>
          <a:stretch/>
        </p:blipFill>
        <p:spPr>
          <a:xfrm>
            <a:off x="2344758" y="1401418"/>
            <a:ext cx="7502484" cy="4485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55619E-34E2-418A-CC1E-2F0DA881B9E2}"/>
              </a:ext>
            </a:extLst>
          </p:cNvPr>
          <p:cNvSpPr txBox="1"/>
          <p:nvPr/>
        </p:nvSpPr>
        <p:spPr>
          <a:xfrm>
            <a:off x="765403" y="539468"/>
            <a:ext cx="10661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17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an organization’s size relate to its occupational fraud risk?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270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imeline&#10;&#10;Description automatically generated">
            <a:extLst>
              <a:ext uri="{FF2B5EF4-FFF2-40B4-BE49-F238E27FC236}">
                <a16:creationId xmlns:a16="http://schemas.microsoft.com/office/drawing/2014/main" id="{69DCE09F-8A7C-905A-1ED0-D6833D67A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01" b="6677"/>
          <a:stretch/>
        </p:blipFill>
        <p:spPr>
          <a:xfrm>
            <a:off x="2284665" y="1236224"/>
            <a:ext cx="7622671" cy="4630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9903E8-C352-42A6-FAD9-837A5172F8C0}"/>
              </a:ext>
            </a:extLst>
          </p:cNvPr>
          <p:cNvSpPr txBox="1"/>
          <p:nvPr/>
        </p:nvSpPr>
        <p:spPr>
          <a:xfrm>
            <a:off x="1125319" y="402669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18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an organization’s gross annual revenue relate to its occupational fraud risk?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937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9CC99C-EE84-2D4E-5970-ED3041A40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986"/>
          <a:stretch/>
        </p:blipFill>
        <p:spPr>
          <a:xfrm>
            <a:off x="1567249" y="1029438"/>
            <a:ext cx="9057503" cy="479912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22E69-E184-79BB-140E-7DAE18EBB12C}"/>
              </a:ext>
            </a:extLst>
          </p:cNvPr>
          <p:cNvSpPr txBox="1"/>
          <p:nvPr/>
        </p:nvSpPr>
        <p:spPr>
          <a:xfrm>
            <a:off x="2761594" y="490970"/>
            <a:ext cx="66688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reported cases by Region</a:t>
            </a:r>
            <a:endParaRPr lang="en-US" sz="2200" b="1" dirty="0"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448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A3DBD1-0B3B-1BC0-8E27-F9FFF8718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78" b="8930"/>
          <a:stretch/>
        </p:blipFill>
        <p:spPr>
          <a:xfrm>
            <a:off x="1220972" y="726200"/>
            <a:ext cx="9750055" cy="5233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6E2797-EA74-494F-E7ED-5F7CEE821189}"/>
              </a:ext>
            </a:extLst>
          </p:cNvPr>
          <p:cNvSpPr txBox="1"/>
          <p:nvPr/>
        </p:nvSpPr>
        <p:spPr>
          <a:xfrm>
            <a:off x="1541802" y="381548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19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 fraud schemes vary by organization size?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198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3F3644-CF29-B7EF-E08F-BC926FFD7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83" b="19156"/>
          <a:stretch/>
        </p:blipFill>
        <p:spPr>
          <a:xfrm>
            <a:off x="12879" y="835040"/>
            <a:ext cx="12166243" cy="5200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D9DE80-F982-8483-FF84-94CFDBAC25BD}"/>
              </a:ext>
            </a:extLst>
          </p:cNvPr>
          <p:cNvSpPr txBox="1"/>
          <p:nvPr/>
        </p:nvSpPr>
        <p:spPr>
          <a:xfrm>
            <a:off x="425778" y="354459"/>
            <a:ext cx="11340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20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occupational fraud affect organizations in different industries?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11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 with low confidence">
            <a:extLst>
              <a:ext uri="{FF2B5EF4-FFF2-40B4-BE49-F238E27FC236}">
                <a16:creationId xmlns:a16="http://schemas.microsoft.com/office/drawing/2014/main" id="{241E9F76-7E57-4CCD-040D-A3EF05C4D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83" b="3173"/>
          <a:stretch/>
        </p:blipFill>
        <p:spPr>
          <a:xfrm>
            <a:off x="3067310" y="642559"/>
            <a:ext cx="6057381" cy="5369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A0A81-B78A-DB98-79BB-48E537298792}"/>
              </a:ext>
            </a:extLst>
          </p:cNvPr>
          <p:cNvSpPr txBox="1"/>
          <p:nvPr/>
        </p:nvSpPr>
        <p:spPr>
          <a:xfrm>
            <a:off x="100553" y="228335"/>
            <a:ext cx="11990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21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are the most common occupational fraud schemes in various industries?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54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C259-E2AD-8CCF-0851-A798755BF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02"/>
          <a:stretch/>
        </p:blipFill>
        <p:spPr>
          <a:xfrm>
            <a:off x="105104" y="1166648"/>
            <a:ext cx="11981793" cy="4771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BE021E-BD73-8D29-1F04-CD8B2996F30A}"/>
              </a:ext>
            </a:extLst>
          </p:cNvPr>
          <p:cNvSpPr txBox="1"/>
          <p:nvPr/>
        </p:nvSpPr>
        <p:spPr>
          <a:xfrm>
            <a:off x="1541802" y="367881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22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anti-fraud controls are most common?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8004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B44F11C-5EDC-15CF-A130-B2DA01BFE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24" b="35018"/>
          <a:stretch/>
        </p:blipFill>
        <p:spPr>
          <a:xfrm>
            <a:off x="18120" y="979367"/>
            <a:ext cx="5912306" cy="4896145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F06E08CE-03C4-8E57-A2DC-0B9EB78D6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3" t="65327" r="3269" b="1615"/>
          <a:stretch/>
        </p:blipFill>
        <p:spPr>
          <a:xfrm>
            <a:off x="5655688" y="1889970"/>
            <a:ext cx="6518192" cy="3336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D79A9-79CF-48A7-B366-B5793EE01AD6}"/>
              </a:ext>
            </a:extLst>
          </p:cNvPr>
          <p:cNvSpPr txBox="1"/>
          <p:nvPr/>
        </p:nvSpPr>
        <p:spPr>
          <a:xfrm>
            <a:off x="755976" y="356484"/>
            <a:ext cx="10680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23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presence of anti-fraud controls relate to median loss?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075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5D63D8E3-6BF3-D825-8869-74EEC7511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71" b="34983"/>
          <a:stretch/>
        </p:blipFill>
        <p:spPr>
          <a:xfrm>
            <a:off x="0" y="909484"/>
            <a:ext cx="5858475" cy="4977964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B60B939E-4472-E852-17C9-38B3EC2C6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6" t="65403" r="3701"/>
          <a:stretch/>
        </p:blipFill>
        <p:spPr>
          <a:xfrm>
            <a:off x="5821107" y="1678925"/>
            <a:ext cx="6370893" cy="3426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445E5-CD9D-30EC-1DFA-47469924F4F3}"/>
              </a:ext>
            </a:extLst>
          </p:cNvPr>
          <p:cNvSpPr txBox="1"/>
          <p:nvPr/>
        </p:nvSpPr>
        <p:spPr>
          <a:xfrm>
            <a:off x="21012" y="240975"/>
            <a:ext cx="1214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24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presence of anti-fraud controls</a:t>
            </a:r>
          </a:p>
          <a:p>
            <a:pPr algn="ctr"/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relate to the duration of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466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03737920-73DB-2A10-AF09-A6E8B971B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54" b="7409"/>
          <a:stretch/>
        </p:blipFill>
        <p:spPr>
          <a:xfrm>
            <a:off x="1819138" y="871869"/>
            <a:ext cx="8553724" cy="5144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530B41-B996-8923-B644-1A4859AD3DE1}"/>
              </a:ext>
            </a:extLst>
          </p:cNvPr>
          <p:cNvSpPr txBox="1"/>
          <p:nvPr/>
        </p:nvSpPr>
        <p:spPr>
          <a:xfrm>
            <a:off x="1125319" y="454489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25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 anti-fraud controls vary by size of victim organization?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673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306B2E-7964-5D65-71B9-DC8F85944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06" r="1000" b="14821"/>
          <a:stretch/>
        </p:blipFill>
        <p:spPr>
          <a:xfrm>
            <a:off x="1902698" y="1259958"/>
            <a:ext cx="8386604" cy="4338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4FBB0A-1909-45FD-AF95-6B0FBB17BA58}"/>
              </a:ext>
            </a:extLst>
          </p:cNvPr>
          <p:cNvSpPr txBox="1"/>
          <p:nvPr/>
        </p:nvSpPr>
        <p:spPr>
          <a:xfrm>
            <a:off x="1125319" y="414536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26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was a background check run on the perpetrator prior to hiring?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07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E4ADD38-E388-5F59-9988-B5E92E0D89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5" t="25156"/>
          <a:stretch/>
        </p:blipFill>
        <p:spPr>
          <a:xfrm>
            <a:off x="3760843" y="1202653"/>
            <a:ext cx="4670315" cy="4642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4AC6CA-200B-3B45-B43C-CA86E3125405}"/>
              </a:ext>
            </a:extLst>
          </p:cNvPr>
          <p:cNvSpPr txBox="1"/>
          <p:nvPr/>
        </p:nvSpPr>
        <p:spPr>
          <a:xfrm>
            <a:off x="1125319" y="385883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27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did the background checks reveal existing red flags?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072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9A305F1-87CC-EEBB-C7F3-E01682C80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58" b="4362"/>
          <a:stretch/>
        </p:blipFill>
        <p:spPr>
          <a:xfrm>
            <a:off x="2003815" y="1071434"/>
            <a:ext cx="8184369" cy="4911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881AF6-DD11-88EB-82C0-2BBFE4BA9192}"/>
              </a:ext>
            </a:extLst>
          </p:cNvPr>
          <p:cNvSpPr txBox="1"/>
          <p:nvPr/>
        </p:nvSpPr>
        <p:spPr>
          <a:xfrm>
            <a:off x="1125319" y="281495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28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types of background checks were run on the perpetrator prior hiring?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40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4B0D2A-FAFF-57C1-32B4-50A4AB273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ontent Placeholder 6" descr="Timeline&#10;&#10;Description automatically generated">
            <a:extLst>
              <a:ext uri="{FF2B5EF4-FFF2-40B4-BE49-F238E27FC236}">
                <a16:creationId xmlns:a16="http://schemas.microsoft.com/office/drawing/2014/main" id="{833D8E61-E11E-EA3A-7528-4C32F0FB1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5064"/>
          <a:stretch/>
        </p:blipFill>
        <p:spPr>
          <a:xfrm>
            <a:off x="837282" y="1473311"/>
            <a:ext cx="10517436" cy="391322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4F5C0-5137-2659-3294-86D0C0B9A4B2}"/>
              </a:ext>
            </a:extLst>
          </p:cNvPr>
          <p:cNvSpPr txBox="1"/>
          <p:nvPr/>
        </p:nvSpPr>
        <p:spPr>
          <a:xfrm>
            <a:off x="2761594" y="675204"/>
            <a:ext cx="66688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is occupational fraud committed?</a:t>
            </a:r>
            <a:endParaRPr lang="en-US" sz="2200" b="1" dirty="0"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023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AA194D8B-F38B-8B24-88DB-AD6A70915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47" t="8872" r="6249" b="4629"/>
          <a:stretch/>
        </p:blipFill>
        <p:spPr>
          <a:xfrm>
            <a:off x="2990191" y="798297"/>
            <a:ext cx="5538952" cy="5114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7E7FB-A386-1F57-E6CD-1C08419A3319}"/>
              </a:ext>
            </a:extLst>
          </p:cNvPr>
          <p:cNvSpPr txBox="1"/>
          <p:nvPr/>
        </p:nvSpPr>
        <p:spPr>
          <a:xfrm>
            <a:off x="1125319" y="272816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29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are the primary internal control weaknesses that contribute to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96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35BE0-D452-9CE3-76C4-F43B934585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0" t="19389" r="2533" b="5033"/>
          <a:stretch/>
        </p:blipFill>
        <p:spPr>
          <a:xfrm>
            <a:off x="199814" y="1597571"/>
            <a:ext cx="11792373" cy="3399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CA591D-CE39-E335-B6FF-A481A21FE62E}"/>
              </a:ext>
            </a:extLst>
          </p:cNvPr>
          <p:cNvSpPr txBox="1"/>
          <p:nvPr/>
        </p:nvSpPr>
        <p:spPr>
          <a:xfrm>
            <a:off x="1541802" y="295059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30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top 3 internal control weaknesses based on the perpetrator’s position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210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57E2E-967A-6436-7C89-309014C8D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69" b="12674"/>
          <a:stretch/>
        </p:blipFill>
        <p:spPr>
          <a:xfrm>
            <a:off x="479066" y="1786453"/>
            <a:ext cx="11212866" cy="3285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6459C-1DA1-31E9-E912-2E51F6952D13}"/>
              </a:ext>
            </a:extLst>
          </p:cNvPr>
          <p:cNvSpPr txBox="1"/>
          <p:nvPr/>
        </p:nvSpPr>
        <p:spPr>
          <a:xfrm>
            <a:off x="1541801" y="297442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31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perpetrator’s level of authority relate to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79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BF1B65E9-CD1B-61AF-F8FD-A376C342D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0" t="18514" r="6726"/>
          <a:stretch/>
        </p:blipFill>
        <p:spPr>
          <a:xfrm>
            <a:off x="3571459" y="1648930"/>
            <a:ext cx="5049079" cy="3560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BD26C-F011-7425-3074-F29A33A7CB75}"/>
              </a:ext>
            </a:extLst>
          </p:cNvPr>
          <p:cNvSpPr txBox="1"/>
          <p:nvPr/>
        </p:nvSpPr>
        <p:spPr>
          <a:xfrm>
            <a:off x="477625" y="393578"/>
            <a:ext cx="11236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32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perpetrator’s level of authority relate to scheme duration?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613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FC342D-B4F3-6D25-4C43-04AF762D6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15" b="12485"/>
          <a:stretch/>
        </p:blipFill>
        <p:spPr>
          <a:xfrm>
            <a:off x="403027" y="1495097"/>
            <a:ext cx="11385947" cy="3867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92F3C-1B11-991C-6517-87939A682652}"/>
              </a:ext>
            </a:extLst>
          </p:cNvPr>
          <p:cNvSpPr txBox="1"/>
          <p:nvPr/>
        </p:nvSpPr>
        <p:spPr>
          <a:xfrm>
            <a:off x="1057634" y="391160"/>
            <a:ext cx="10076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33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perpetrator’s tenure relate to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63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E656D65-E6EA-2541-4D98-6B38008190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40" r="2016" b="21122"/>
          <a:stretch/>
        </p:blipFill>
        <p:spPr>
          <a:xfrm>
            <a:off x="499740" y="712665"/>
            <a:ext cx="5774251" cy="5219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D57382-4AC4-7A77-3FA4-D4586A52E2AA}"/>
              </a:ext>
            </a:extLst>
          </p:cNvPr>
          <p:cNvSpPr txBox="1"/>
          <p:nvPr/>
        </p:nvSpPr>
        <p:spPr>
          <a:xfrm>
            <a:off x="902092" y="260229"/>
            <a:ext cx="10387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34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departments pose the greatest risk for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BF9CB9B-8C1C-0D78-6043-F11C643DFF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7" t="3197" r="3872" b="2806"/>
          <a:stretch/>
        </p:blipFill>
        <p:spPr>
          <a:xfrm>
            <a:off x="6273990" y="1082566"/>
            <a:ext cx="5418269" cy="4225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405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C0E69722-4879-02FA-CD45-3BB027BD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29" b="2628"/>
          <a:stretch/>
        </p:blipFill>
        <p:spPr>
          <a:xfrm>
            <a:off x="2536235" y="989115"/>
            <a:ext cx="7119531" cy="5004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B1CDC-1B22-C9EA-8226-E8C36E7C1784}"/>
              </a:ext>
            </a:extLst>
          </p:cNvPr>
          <p:cNvSpPr txBox="1"/>
          <p:nvPr/>
        </p:nvSpPr>
        <p:spPr>
          <a:xfrm>
            <a:off x="1125319" y="289334"/>
            <a:ext cx="994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35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are the most common occupational fraud schemes </a:t>
            </a:r>
          </a:p>
          <a:p>
            <a:pPr algn="ctr"/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in high-risk departments?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674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5C826-741D-B52D-C7DE-7963D35AF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80"/>
          <a:stretch/>
        </p:blipFill>
        <p:spPr>
          <a:xfrm>
            <a:off x="256891" y="1773927"/>
            <a:ext cx="11678975" cy="3302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AFDE8-9686-A288-2098-F9ACB06A81F8}"/>
              </a:ext>
            </a:extLst>
          </p:cNvPr>
          <p:cNvSpPr txBox="1"/>
          <p:nvPr/>
        </p:nvSpPr>
        <p:spPr>
          <a:xfrm>
            <a:off x="1012023" y="387057"/>
            <a:ext cx="10168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36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perpetrator’s gender relate to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901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62A00-14B6-D3C9-D9DA-594649342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37" b="6866"/>
          <a:stretch/>
        </p:blipFill>
        <p:spPr>
          <a:xfrm>
            <a:off x="1109220" y="889689"/>
            <a:ext cx="9974316" cy="5071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9763F-DAB7-017E-B23B-C09A34252485}"/>
              </a:ext>
            </a:extLst>
          </p:cNvPr>
          <p:cNvSpPr txBox="1"/>
          <p:nvPr/>
        </p:nvSpPr>
        <p:spPr>
          <a:xfrm>
            <a:off x="972792" y="338549"/>
            <a:ext cx="10246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37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gender distribution of perpetrators vary by region?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654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616B7BBF-D938-15CF-AA65-7CAAA0F84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75" t="28389" r="18723" b="25424"/>
          <a:stretch/>
        </p:blipFill>
        <p:spPr>
          <a:xfrm>
            <a:off x="2065282" y="1196688"/>
            <a:ext cx="8061436" cy="3584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D07F7-D035-0CBC-3553-8FF130217753}"/>
              </a:ext>
            </a:extLst>
          </p:cNvPr>
          <p:cNvSpPr txBox="1"/>
          <p:nvPr/>
        </p:nvSpPr>
        <p:spPr>
          <a:xfrm>
            <a:off x="1125319" y="367796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38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 gender distribution and median loss vary based on the perpetrator’s level of authority?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1BAB9-C490-758C-21D9-9CE6284A3A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33" t="82594" r="35190" b="5944"/>
          <a:stretch/>
        </p:blipFill>
        <p:spPr>
          <a:xfrm>
            <a:off x="4846964" y="4915077"/>
            <a:ext cx="2498073" cy="746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442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CEEE4AB7-1572-037E-E375-0C4D79C54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16" b="11722"/>
          <a:stretch/>
        </p:blipFill>
        <p:spPr>
          <a:xfrm>
            <a:off x="3123411" y="687570"/>
            <a:ext cx="5945177" cy="5289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A2D8FE-DAE7-F73B-F71D-3597ED9E3C2F}"/>
              </a:ext>
            </a:extLst>
          </p:cNvPr>
          <p:cNvSpPr/>
          <p:nvPr/>
        </p:nvSpPr>
        <p:spPr>
          <a:xfrm>
            <a:off x="4204138" y="256683"/>
            <a:ext cx="3783724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33987-870A-0367-8478-0A40ED9E2F86}"/>
              </a:ext>
            </a:extLst>
          </p:cNvPr>
          <p:cNvSpPr txBox="1"/>
          <p:nvPr/>
        </p:nvSpPr>
        <p:spPr>
          <a:xfrm>
            <a:off x="760430" y="193639"/>
            <a:ext cx="10671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occupational fraud and abuse classification system (The Fraud Tree)</a:t>
            </a:r>
            <a:r>
              <a:rPr lang="en-US" sz="2200" b="1" cap="all" baseline="66000" dirty="0">
                <a:solidFill>
                  <a:srgbClr val="001E61"/>
                </a:solidFill>
                <a:latin typeface="Bebas Neue Pro" panose="020B0506020202050201" pitchFamily="34" charset="77"/>
              </a:rPr>
              <a:t> 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64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09E9F-756F-C3C4-8E64-97C47B27C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7" t="17392" r="5143" b="10459"/>
          <a:stretch/>
        </p:blipFill>
        <p:spPr>
          <a:xfrm>
            <a:off x="746049" y="1098456"/>
            <a:ext cx="10699902" cy="4661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6BC612-F5A6-7D89-A2DF-38CCF3041180}"/>
              </a:ext>
            </a:extLst>
          </p:cNvPr>
          <p:cNvSpPr txBox="1"/>
          <p:nvPr/>
        </p:nvSpPr>
        <p:spPr>
          <a:xfrm>
            <a:off x="1125319" y="363587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39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perpetrator’s age relate to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710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DCB6E6B-596F-0E1F-330C-BAE0A343C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89"/>
          <a:stretch/>
        </p:blipFill>
        <p:spPr>
          <a:xfrm>
            <a:off x="1991913" y="1516622"/>
            <a:ext cx="8208930" cy="4452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AD5EE-AEE9-6389-E61E-60356FEBAB26}"/>
              </a:ext>
            </a:extLst>
          </p:cNvPr>
          <p:cNvSpPr txBox="1"/>
          <p:nvPr/>
        </p:nvSpPr>
        <p:spPr>
          <a:xfrm>
            <a:off x="1125697" y="330705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40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perpetrator’s education level relate to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ext, bubble chart&#10;&#10;Description automatically generated">
            <a:extLst>
              <a:ext uri="{FF2B5EF4-FFF2-40B4-BE49-F238E27FC236}">
                <a16:creationId xmlns:a16="http://schemas.microsoft.com/office/drawing/2014/main" id="{FE37D17D-1C97-CF53-F544-890C149C9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2" t="21754" r="-4042" b="2322"/>
          <a:stretch/>
        </p:blipFill>
        <p:spPr>
          <a:xfrm>
            <a:off x="2850537" y="1403497"/>
            <a:ext cx="6490926" cy="4403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BD937F-ED5D-2DB4-6E63-D71DD3937143}"/>
              </a:ext>
            </a:extLst>
          </p:cNvPr>
          <p:cNvSpPr txBox="1"/>
          <p:nvPr/>
        </p:nvSpPr>
        <p:spPr>
          <a:xfrm>
            <a:off x="1125319" y="320676"/>
            <a:ext cx="994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41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number or perpetrators in a scheme </a:t>
            </a:r>
          </a:p>
          <a:p>
            <a:pPr algn="ctr"/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relate to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151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CA3DFD6-8661-87F9-92FB-95DD1126D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58" t="11181"/>
          <a:stretch/>
        </p:blipFill>
        <p:spPr>
          <a:xfrm>
            <a:off x="2481632" y="917058"/>
            <a:ext cx="7228737" cy="4816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A335EE-8B18-F376-7018-441E61B03F7C}"/>
              </a:ext>
            </a:extLst>
          </p:cNvPr>
          <p:cNvSpPr txBox="1"/>
          <p:nvPr/>
        </p:nvSpPr>
        <p:spPr>
          <a:xfrm>
            <a:off x="1125319" y="305617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42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do perpetrators tend to have prior fraud convictions?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622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D49ED9C-66A2-D6CE-C199-6C5AD0C38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0" t="9486"/>
          <a:stretch/>
        </p:blipFill>
        <p:spPr>
          <a:xfrm>
            <a:off x="2390939" y="877137"/>
            <a:ext cx="7410123" cy="4851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54B7A7-F9B7-BC64-7E43-34D7C274FE7E}"/>
              </a:ext>
            </a:extLst>
          </p:cNvPr>
          <p:cNvSpPr txBox="1"/>
          <p:nvPr/>
        </p:nvSpPr>
        <p:spPr>
          <a:xfrm>
            <a:off x="1125319" y="292975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43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do perpetrators tend to have prior employment-related disciplinary actions for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441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B74CA11-E09B-038D-B9A3-F3C9D6725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4" t="16492" r="2596" b="7930"/>
          <a:stretch/>
        </p:blipFill>
        <p:spPr>
          <a:xfrm>
            <a:off x="1892454" y="785191"/>
            <a:ext cx="8407092" cy="513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439FBF-755C-518C-E852-6A20658EA510}"/>
              </a:ext>
            </a:extLst>
          </p:cNvPr>
          <p:cNvSpPr txBox="1"/>
          <p:nvPr/>
        </p:nvSpPr>
        <p:spPr>
          <a:xfrm>
            <a:off x="1125319" y="257436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44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often do perpetrators exhibit behavioral red flags 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164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6B4CA8B-3798-3D06-EE01-B8A948FE4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" t="13574"/>
          <a:stretch/>
        </p:blipFill>
        <p:spPr>
          <a:xfrm>
            <a:off x="1781218" y="1328540"/>
            <a:ext cx="8630320" cy="4215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A89E4-E510-748A-D5B6-D53025454FDE}"/>
              </a:ext>
            </a:extLst>
          </p:cNvPr>
          <p:cNvSpPr txBox="1"/>
          <p:nvPr/>
        </p:nvSpPr>
        <p:spPr>
          <a:xfrm>
            <a:off x="1125697" y="324948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45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do fraud perpetrators experience negative </a:t>
            </a:r>
            <a:r>
              <a:rPr lang="en-US" sz="2200" b="1" cap="all" dirty="0" err="1">
                <a:solidFill>
                  <a:srgbClr val="001E61"/>
                </a:solidFill>
                <a:latin typeface="Bebas Neue Pro" panose="020B0506020202050201" pitchFamily="34" charset="77"/>
              </a:rPr>
              <a:t>hr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-related issues prior to or during their frauds?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010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3278ED45-25A8-9245-A206-10808D9E7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3" t="12370"/>
          <a:stretch/>
        </p:blipFill>
        <p:spPr>
          <a:xfrm>
            <a:off x="1875342" y="1073353"/>
            <a:ext cx="8441317" cy="4966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83B094-FF73-A831-257F-F82BC1A4A529}"/>
              </a:ext>
            </a:extLst>
          </p:cNvPr>
          <p:cNvSpPr txBox="1"/>
          <p:nvPr/>
        </p:nvSpPr>
        <p:spPr>
          <a:xfrm>
            <a:off x="1125319" y="321233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46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which </a:t>
            </a:r>
            <a:r>
              <a:rPr lang="en-US" sz="2200" b="1" cap="all" dirty="0" err="1">
                <a:solidFill>
                  <a:srgbClr val="001E61"/>
                </a:solidFill>
                <a:latin typeface="Bebas Neue Pro" panose="020B0506020202050201" pitchFamily="34" charset="77"/>
              </a:rPr>
              <a:t>hr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-related issues are most commonly experienced by fraud perpetrators?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954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C29B2A-4924-9D43-C097-C124BA6C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02" b="3432"/>
          <a:stretch/>
        </p:blipFill>
        <p:spPr>
          <a:xfrm>
            <a:off x="2466847" y="955634"/>
            <a:ext cx="7258306" cy="4998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73386-E370-999A-18B1-91EEBA962A9F}"/>
              </a:ext>
            </a:extLst>
          </p:cNvPr>
          <p:cNvSpPr txBox="1"/>
          <p:nvPr/>
        </p:nvSpPr>
        <p:spPr>
          <a:xfrm>
            <a:off x="1125319" y="301721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47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 victim organizations punish fraud perpetrators?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4088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4D14811-01C6-7E51-7E21-2D3CAD963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09" b="5012"/>
          <a:stretch/>
        </p:blipFill>
        <p:spPr>
          <a:xfrm>
            <a:off x="2895648" y="1089189"/>
            <a:ext cx="6401461" cy="4679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7FDCB0-ACF3-F9F9-C990-83D05943BE31}"/>
              </a:ext>
            </a:extLst>
          </p:cNvPr>
          <p:cNvSpPr txBox="1"/>
          <p:nvPr/>
        </p:nvSpPr>
        <p:spPr>
          <a:xfrm>
            <a:off x="992358" y="348029"/>
            <a:ext cx="10207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48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why do organizations decline to refer cases to law enforcement?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49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0E2141A5-BBB8-85D6-4620-745DE609C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9" t="6630" b="38258"/>
          <a:stretch/>
        </p:blipFill>
        <p:spPr>
          <a:xfrm>
            <a:off x="326903" y="1414130"/>
            <a:ext cx="5496027" cy="3574878"/>
          </a:xfrm>
          <a:prstGeom prst="rect">
            <a:avLst/>
          </a:prstGeom>
        </p:spPr>
      </p:pic>
      <p:pic>
        <p:nvPicPr>
          <p:cNvPr id="7" name="Picture 6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62DCC1B4-48F1-FFB5-BF5C-CF3D80178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1" t="61052" r="2289"/>
          <a:stretch/>
        </p:blipFill>
        <p:spPr>
          <a:xfrm>
            <a:off x="5539451" y="1866064"/>
            <a:ext cx="5496026" cy="2671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C0F25-ACF6-AC35-62BE-E5BB4DBDA2A1}"/>
              </a:ext>
            </a:extLst>
          </p:cNvPr>
          <p:cNvSpPr txBox="1"/>
          <p:nvPr/>
        </p:nvSpPr>
        <p:spPr>
          <a:xfrm>
            <a:off x="1541802" y="330531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often do fraudsters commit more than one type of occupational Fraud?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662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DC692-ED6C-2A5D-D8B1-F754E57DB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83" b="5615"/>
          <a:stretch/>
        </p:blipFill>
        <p:spPr>
          <a:xfrm>
            <a:off x="251977" y="966952"/>
            <a:ext cx="11688064" cy="4650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EE548-720D-DCF7-DE60-24984931CCB2}"/>
              </a:ext>
            </a:extLst>
          </p:cNvPr>
          <p:cNvSpPr txBox="1"/>
          <p:nvPr/>
        </p:nvSpPr>
        <p:spPr>
          <a:xfrm>
            <a:off x="1125328" y="373229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49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did the recovery of fraud Losses vary by region?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827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6D19F1-0C64-E795-3B7E-4FECCBE73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18"/>
          <a:stretch/>
        </p:blipFill>
        <p:spPr>
          <a:xfrm>
            <a:off x="594029" y="935421"/>
            <a:ext cx="11004698" cy="5011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10244-4670-2D40-8F9F-ED17AF5BBD1D}"/>
              </a:ext>
            </a:extLst>
          </p:cNvPr>
          <p:cNvSpPr txBox="1"/>
          <p:nvPr/>
        </p:nvSpPr>
        <p:spPr>
          <a:xfrm>
            <a:off x="1125697" y="391585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50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was the primary occupation of survey participants?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762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F78B2C46-CEE6-52D3-17E0-F631EF42F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14" b="6361"/>
          <a:stretch/>
        </p:blipFill>
        <p:spPr>
          <a:xfrm>
            <a:off x="2548585" y="1111101"/>
            <a:ext cx="7095587" cy="4550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5D9B1-063C-2A23-1477-D7BC765E238A}"/>
              </a:ext>
            </a:extLst>
          </p:cNvPr>
          <p:cNvSpPr txBox="1"/>
          <p:nvPr/>
        </p:nvSpPr>
        <p:spPr>
          <a:xfrm>
            <a:off x="1125697" y="333001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51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was the professional role of the survey participants?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343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D8476184-6628-D02D-C29C-85C4B0721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74" b="4420"/>
          <a:stretch/>
        </p:blipFill>
        <p:spPr>
          <a:xfrm>
            <a:off x="1644764" y="1105786"/>
            <a:ext cx="8902473" cy="4646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D1B74-5C68-CB52-F284-8D2795C033BA}"/>
              </a:ext>
            </a:extLst>
          </p:cNvPr>
          <p:cNvSpPr txBox="1"/>
          <p:nvPr/>
        </p:nvSpPr>
        <p:spPr>
          <a:xfrm>
            <a:off x="732148" y="337450"/>
            <a:ext cx="10727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52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much fraud examination experience did survey participants have?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593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AE54FF2-1640-7172-ED8C-210BBF5FB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2" t="17120"/>
          <a:stretch/>
        </p:blipFill>
        <p:spPr>
          <a:xfrm>
            <a:off x="2134639" y="1148316"/>
            <a:ext cx="7922722" cy="4673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58F924-244A-7439-F045-EFDD29251A1F}"/>
              </a:ext>
            </a:extLst>
          </p:cNvPr>
          <p:cNvSpPr txBox="1"/>
          <p:nvPr/>
        </p:nvSpPr>
        <p:spPr>
          <a:xfrm>
            <a:off x="1125319" y="389699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53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many fraud cases have survey participants investigated in the past two years?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124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7089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050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8D9C37-6309-FA48-A778-98CEE716DE69}"/>
              </a:ext>
            </a:extLst>
          </p:cNvPr>
          <p:cNvSpPr/>
          <p:nvPr/>
        </p:nvSpPr>
        <p:spPr>
          <a:xfrm>
            <a:off x="1807779" y="430923"/>
            <a:ext cx="3684498" cy="53194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0FFDE3-17C6-D3CF-4DE5-CC61F169AB95}"/>
              </a:ext>
            </a:extLst>
          </p:cNvPr>
          <p:cNvSpPr/>
          <p:nvPr/>
        </p:nvSpPr>
        <p:spPr>
          <a:xfrm>
            <a:off x="6989379" y="921997"/>
            <a:ext cx="3205655" cy="41650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1E4D5-4D23-4C75-6033-613B8C33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" r="201"/>
          <a:stretch/>
        </p:blipFill>
        <p:spPr>
          <a:xfrm>
            <a:off x="1807779" y="390915"/>
            <a:ext cx="3684498" cy="535949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F2E56-E047-02E5-659E-68A3B609C6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38" r="3138"/>
          <a:stretch/>
        </p:blipFill>
        <p:spPr>
          <a:xfrm>
            <a:off x="6989378" y="921996"/>
            <a:ext cx="3195146" cy="4165011"/>
          </a:xfrm>
          <a:prstGeom prst="rect">
            <a:avLst/>
          </a:prstGeom>
          <a:solidFill>
            <a:srgbClr val="FFFFFF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715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57DE6-8452-E1A4-6B5B-8F0DED635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3090" y="309111"/>
            <a:ext cx="7945820" cy="54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503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F2048-55B2-E9A7-E853-8CF3BCADC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5"/>
          <a:stretch/>
        </p:blipFill>
        <p:spPr>
          <a:xfrm>
            <a:off x="2238704" y="467360"/>
            <a:ext cx="7714593" cy="52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A1069C50-EA9F-D449-AB9D-6AA20FF37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4" t="5043" r="10934" b="26111"/>
          <a:stretch/>
        </p:blipFill>
        <p:spPr>
          <a:xfrm>
            <a:off x="317499" y="834721"/>
            <a:ext cx="5613759" cy="4994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63184-E4E5-786D-A957-F120007EDD1C}"/>
              </a:ext>
            </a:extLst>
          </p:cNvPr>
          <p:cNvSpPr txBox="1"/>
          <p:nvPr/>
        </p:nvSpPr>
        <p:spPr>
          <a:xfrm>
            <a:off x="1201391" y="331858"/>
            <a:ext cx="9789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5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Which asset misappropriation schemes present the greatest risk?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92646C4-2553-3BBF-F85E-B183DC4BDF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8" t="1166" r="2768" b="2710"/>
          <a:stretch/>
        </p:blipFill>
        <p:spPr>
          <a:xfrm>
            <a:off x="6096000" y="1094603"/>
            <a:ext cx="5778500" cy="4594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9552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478F5-9136-8093-72D0-F09F7F09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2" r="3902"/>
          <a:stretch/>
        </p:blipFill>
        <p:spPr>
          <a:xfrm>
            <a:off x="3078480" y="405046"/>
            <a:ext cx="6035040" cy="5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113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CA0C1-ECBF-132A-66A7-DE88A0EE9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9724" y="839072"/>
            <a:ext cx="8672553" cy="43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49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137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CFBAD3-16E9-ED21-5FB2-859BBFCA7763}"/>
              </a:ext>
            </a:extLst>
          </p:cNvPr>
          <p:cNvSpPr/>
          <p:nvPr/>
        </p:nvSpPr>
        <p:spPr>
          <a:xfrm>
            <a:off x="1978577" y="683174"/>
            <a:ext cx="3192513" cy="4659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C221F-D416-1EA0-83BC-D6F606B8DD00}"/>
              </a:ext>
            </a:extLst>
          </p:cNvPr>
          <p:cNvSpPr/>
          <p:nvPr/>
        </p:nvSpPr>
        <p:spPr>
          <a:xfrm>
            <a:off x="6989379" y="1058633"/>
            <a:ext cx="3279229" cy="3803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7A185-88CD-3685-5314-4AD2475E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4" r="884"/>
          <a:stretch/>
        </p:blipFill>
        <p:spPr>
          <a:xfrm>
            <a:off x="1976402" y="683175"/>
            <a:ext cx="3213520" cy="4659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4266A-A106-547D-EB0E-14953AC60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3" b="1823"/>
          <a:stretch/>
        </p:blipFill>
        <p:spPr>
          <a:xfrm>
            <a:off x="6989380" y="1058632"/>
            <a:ext cx="3289738" cy="3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14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4C565-D5EB-9035-5528-1F10CB92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3090" y="447876"/>
            <a:ext cx="7945820" cy="5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70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C48584-394C-40C6-2B64-61612B73BD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18910" y="447876"/>
            <a:ext cx="7554181" cy="52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1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7579F-CB58-97FB-EC00-9622AD15D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" r="110"/>
          <a:stretch/>
        </p:blipFill>
        <p:spPr>
          <a:xfrm>
            <a:off x="2821577" y="391983"/>
            <a:ext cx="6531429" cy="5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431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2CECB-D69B-EB72-F5BC-362A1E80A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" b="16068"/>
          <a:stretch/>
        </p:blipFill>
        <p:spPr>
          <a:xfrm>
            <a:off x="973598" y="1254034"/>
            <a:ext cx="10244803" cy="337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444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7518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F7ED77-CFAF-83ED-F556-8AEDC3E29D2C}"/>
              </a:ext>
            </a:extLst>
          </p:cNvPr>
          <p:cNvSpPr/>
          <p:nvPr/>
        </p:nvSpPr>
        <p:spPr>
          <a:xfrm>
            <a:off x="1978577" y="462457"/>
            <a:ext cx="3160983" cy="52246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069F2D-6A1E-3CE3-B310-0A6F84C50202}"/>
              </a:ext>
            </a:extLst>
          </p:cNvPr>
          <p:cNvSpPr/>
          <p:nvPr/>
        </p:nvSpPr>
        <p:spPr>
          <a:xfrm>
            <a:off x="6989379" y="1270789"/>
            <a:ext cx="3279229" cy="3607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9091E-C2E6-9F6C-4C96-512D29CA1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7" b="1347"/>
          <a:stretch/>
        </p:blipFill>
        <p:spPr>
          <a:xfrm>
            <a:off x="1950111" y="462456"/>
            <a:ext cx="3192513" cy="5224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CF082-DB9A-FD23-E6D8-F03EF99D8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95" b="7272"/>
          <a:stretch/>
        </p:blipFill>
        <p:spPr>
          <a:xfrm>
            <a:off x="6989379" y="1270789"/>
            <a:ext cx="3288304" cy="36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372EF10-37AB-CB81-7CE7-552744277C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3" b="5131"/>
          <a:stretch/>
        </p:blipFill>
        <p:spPr>
          <a:xfrm>
            <a:off x="3391318" y="839092"/>
            <a:ext cx="5409363" cy="5124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54427A-1027-7F23-99CB-178D8560F979}"/>
              </a:ext>
            </a:extLst>
          </p:cNvPr>
          <p:cNvSpPr txBox="1"/>
          <p:nvPr/>
        </p:nvSpPr>
        <p:spPr>
          <a:xfrm>
            <a:off x="1541802" y="319190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6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does the duration of a fraud relate to median loss?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6008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1ADA4-4193-4F98-B58A-E6968F9203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3090" y="545038"/>
            <a:ext cx="7945820" cy="5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2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F4013-5B14-BFAA-9041-0DC3EC1F20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18910" y="448759"/>
            <a:ext cx="7554181" cy="52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03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965C0-B5E8-1C44-A22C-C63C1B6B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" r="110"/>
          <a:stretch/>
        </p:blipFill>
        <p:spPr>
          <a:xfrm>
            <a:off x="2821577" y="391983"/>
            <a:ext cx="6531429" cy="5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450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499E6B-09D2-0052-34BD-48A4381C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9320" y="814781"/>
            <a:ext cx="8873360" cy="433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70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1369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54DE6-6B5D-9896-5E94-7A9B71DC2A36}"/>
              </a:ext>
            </a:extLst>
          </p:cNvPr>
          <p:cNvSpPr/>
          <p:nvPr/>
        </p:nvSpPr>
        <p:spPr>
          <a:xfrm>
            <a:off x="1424925" y="390674"/>
            <a:ext cx="4040171" cy="5232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E97EC3-270F-F9F4-3B32-AB72E620C105}"/>
              </a:ext>
            </a:extLst>
          </p:cNvPr>
          <p:cNvSpPr/>
          <p:nvPr/>
        </p:nvSpPr>
        <p:spPr>
          <a:xfrm>
            <a:off x="7327934" y="1297918"/>
            <a:ext cx="3279229" cy="35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D4461-6D16-5838-DF19-C44A10FC0D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" b="64"/>
          <a:stretch/>
        </p:blipFill>
        <p:spPr>
          <a:xfrm>
            <a:off x="1399525" y="390673"/>
            <a:ext cx="4061475" cy="5230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F0AB1-918C-1F4C-B647-4F6F94BB7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15" b="4015"/>
          <a:stretch/>
        </p:blipFill>
        <p:spPr>
          <a:xfrm>
            <a:off x="7327935" y="1293105"/>
            <a:ext cx="3279228" cy="35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571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CA53ED-0C79-F440-90FF-0260A648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0856" y="545038"/>
            <a:ext cx="7270289" cy="5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436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7C07C-BAA2-7FA4-FEA0-D0433A072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5"/>
          <a:stretch/>
        </p:blipFill>
        <p:spPr>
          <a:xfrm>
            <a:off x="2338430" y="538480"/>
            <a:ext cx="7515141" cy="51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31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43462-C7F4-4140-065E-08E42DA5A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" r="110"/>
          <a:stretch/>
        </p:blipFill>
        <p:spPr>
          <a:xfrm>
            <a:off x="2821577" y="391983"/>
            <a:ext cx="6531429" cy="5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46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B75F8-DC37-2272-83D2-92F8BC845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44869" y="911891"/>
            <a:ext cx="8902263" cy="41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4F3AF4D-3249-521D-95FC-FA3654C81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54" b="3282"/>
          <a:stretch/>
        </p:blipFill>
        <p:spPr>
          <a:xfrm>
            <a:off x="2346225" y="927503"/>
            <a:ext cx="7499551" cy="4877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CC93A0-EAC2-DC2B-C56D-05DFD4353852}"/>
              </a:ext>
            </a:extLst>
          </p:cNvPr>
          <p:cNvSpPr txBox="1"/>
          <p:nvPr/>
        </p:nvSpPr>
        <p:spPr>
          <a:xfrm>
            <a:off x="1541802" y="349243"/>
            <a:ext cx="9108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7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How long do different occupational fraud schemes last?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118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1803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6007EA-D77D-BAB9-A418-E740A9AEB584}"/>
              </a:ext>
            </a:extLst>
          </p:cNvPr>
          <p:cNvSpPr/>
          <p:nvPr/>
        </p:nvSpPr>
        <p:spPr>
          <a:xfrm>
            <a:off x="1424925" y="1014692"/>
            <a:ext cx="4040171" cy="37387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E2C49-BC93-DF3C-B9A2-D0C94F80451E}"/>
              </a:ext>
            </a:extLst>
          </p:cNvPr>
          <p:cNvSpPr/>
          <p:nvPr/>
        </p:nvSpPr>
        <p:spPr>
          <a:xfrm>
            <a:off x="7327934" y="1101407"/>
            <a:ext cx="3279229" cy="35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B146D-EAB7-73D0-9279-325189C8D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" r="2408"/>
          <a:stretch/>
        </p:blipFill>
        <p:spPr>
          <a:xfrm>
            <a:off x="1424925" y="1014684"/>
            <a:ext cx="4030419" cy="3738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BF620D-5935-02DA-8678-7D95169EB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9" b="8241"/>
          <a:stretch/>
        </p:blipFill>
        <p:spPr>
          <a:xfrm>
            <a:off x="7318757" y="1101399"/>
            <a:ext cx="3288406" cy="35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53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2EC55-997F-CC56-1A2C-88F4711A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85992" y="545038"/>
            <a:ext cx="7220016" cy="5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746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94D6D-492A-3A52-B5C4-28713AD0C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8"/>
          <a:stretch/>
        </p:blipFill>
        <p:spPr>
          <a:xfrm>
            <a:off x="2338430" y="528320"/>
            <a:ext cx="7515141" cy="50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844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56259-13F4-4FAD-9EF9-790D272B2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" r="110"/>
          <a:stretch/>
        </p:blipFill>
        <p:spPr>
          <a:xfrm>
            <a:off x="2821577" y="391983"/>
            <a:ext cx="6531429" cy="5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859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3A6985-F8F5-70BB-E4EE-49A75C7CA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43324" y="1033975"/>
            <a:ext cx="8105352" cy="38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579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0384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E8594F-A558-A4B5-E274-84BED3DB56FD}"/>
              </a:ext>
            </a:extLst>
          </p:cNvPr>
          <p:cNvSpPr/>
          <p:nvPr/>
        </p:nvSpPr>
        <p:spPr>
          <a:xfrm>
            <a:off x="2599976" y="330342"/>
            <a:ext cx="2397760" cy="53250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79B0EA-86E6-4205-94F0-A1CB0EE54B56}"/>
              </a:ext>
            </a:extLst>
          </p:cNvPr>
          <p:cNvSpPr/>
          <p:nvPr/>
        </p:nvSpPr>
        <p:spPr>
          <a:xfrm>
            <a:off x="6861557" y="1515530"/>
            <a:ext cx="3279229" cy="3131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6A79B-5C3A-9E52-215E-449F52D35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" r="3357" b="1447"/>
          <a:stretch/>
        </p:blipFill>
        <p:spPr>
          <a:xfrm>
            <a:off x="2599976" y="330342"/>
            <a:ext cx="2397760" cy="5325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42B90E-BB09-3F50-1AC0-532001377D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1" b="1421"/>
          <a:stretch/>
        </p:blipFill>
        <p:spPr>
          <a:xfrm>
            <a:off x="6861557" y="1515531"/>
            <a:ext cx="3303808" cy="31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934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72950-701F-BC43-7633-AC296B162E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85992" y="561891"/>
            <a:ext cx="7220016" cy="50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296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5905CD-FA6C-7192-0E96-0AF5B2968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3"/>
          <a:stretch/>
        </p:blipFill>
        <p:spPr>
          <a:xfrm>
            <a:off x="2433563" y="579120"/>
            <a:ext cx="7324874" cy="50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14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BFC265B3-E5CC-1564-D4EA-272FB14E6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57" b="3834"/>
          <a:stretch/>
        </p:blipFill>
        <p:spPr>
          <a:xfrm>
            <a:off x="2387621" y="1175187"/>
            <a:ext cx="7416759" cy="4790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A8F4E5-A2EA-A384-7FC8-0F4220FF9F05}"/>
              </a:ext>
            </a:extLst>
          </p:cNvPr>
          <p:cNvSpPr txBox="1"/>
          <p:nvPr/>
        </p:nvSpPr>
        <p:spPr>
          <a:xfrm>
            <a:off x="1125319" y="372150"/>
            <a:ext cx="9941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>
                <a:solidFill>
                  <a:srgbClr val="00C4D0"/>
                </a:solidFill>
                <a:latin typeface="Bebas Neue Pro" panose="020B0506020202050201" pitchFamily="34" charset="77"/>
              </a:rPr>
              <a:t>Fig. 8  </a:t>
            </a:r>
            <a:r>
              <a:rPr lang="en-US" sz="2200" b="1" cap="all" dirty="0">
                <a:solidFill>
                  <a:srgbClr val="001E61"/>
                </a:solidFill>
                <a:latin typeface="Bebas Neue Pro" panose="020B0506020202050201" pitchFamily="34" charset="77"/>
              </a:rPr>
              <a:t>what is the typical velocity (median loss per month) of different occupational fraud schemes?</a:t>
            </a:r>
            <a:endParaRPr lang="en-US" sz="2200" b="1" baseline="66000" dirty="0">
              <a:solidFill>
                <a:srgbClr val="001E61"/>
              </a:solidFill>
              <a:latin typeface="Bebas Neue Pro" panose="020B0506020202050201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9698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807FE-89B4-9A8D-6436-F557CA6E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" r="110"/>
          <a:stretch/>
        </p:blipFill>
        <p:spPr>
          <a:xfrm>
            <a:off x="2821577" y="391983"/>
            <a:ext cx="6531429" cy="5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56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D66A0-5E94-E5AA-74D1-DC9436C5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111" y="862242"/>
            <a:ext cx="7619778" cy="42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98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9646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E88E0E-71D8-85BB-9834-EE69E3A04F94}"/>
              </a:ext>
            </a:extLst>
          </p:cNvPr>
          <p:cNvSpPr/>
          <p:nvPr/>
        </p:nvSpPr>
        <p:spPr>
          <a:xfrm>
            <a:off x="1413707" y="1293104"/>
            <a:ext cx="4020133" cy="26385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F6EA4-3E36-01AD-7CBB-4681646B71D3}"/>
              </a:ext>
            </a:extLst>
          </p:cNvPr>
          <p:cNvSpPr/>
          <p:nvPr/>
        </p:nvSpPr>
        <p:spPr>
          <a:xfrm>
            <a:off x="7327935" y="1297918"/>
            <a:ext cx="3136866" cy="35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BEA13-871D-2453-034E-0B5AADEC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2" b="1462"/>
          <a:stretch/>
        </p:blipFill>
        <p:spPr>
          <a:xfrm>
            <a:off x="1370011" y="1297918"/>
            <a:ext cx="4051129" cy="2638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44251-1D7F-6717-E23A-51434BC6E6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" b="180"/>
          <a:stretch/>
        </p:blipFill>
        <p:spPr>
          <a:xfrm>
            <a:off x="7327935" y="1293104"/>
            <a:ext cx="3136866" cy="357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86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3085CA-E239-AADD-263E-0BD1316E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00475" y="561891"/>
            <a:ext cx="7191050" cy="50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100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15D6D-E41F-E861-F701-463F80FDE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3563" y="647613"/>
            <a:ext cx="7324874" cy="4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615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3DD35-ACE4-E4C4-D413-BF2162B6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" r="110"/>
          <a:stretch/>
        </p:blipFill>
        <p:spPr>
          <a:xfrm>
            <a:off x="2821577" y="391983"/>
            <a:ext cx="6531429" cy="5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248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3A0DD-015B-C957-A5E9-FCECA6AC33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26739" y="920555"/>
            <a:ext cx="7738523" cy="412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859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7087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19F0C9-2B34-8CF1-3ACD-7A19AC382484}"/>
              </a:ext>
            </a:extLst>
          </p:cNvPr>
          <p:cNvSpPr/>
          <p:nvPr/>
        </p:nvSpPr>
        <p:spPr>
          <a:xfrm>
            <a:off x="1930402" y="390674"/>
            <a:ext cx="3545840" cy="5232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A1D935-E4B4-E8C4-5F30-9CA257124C41}"/>
              </a:ext>
            </a:extLst>
          </p:cNvPr>
          <p:cNvSpPr/>
          <p:nvPr/>
        </p:nvSpPr>
        <p:spPr>
          <a:xfrm>
            <a:off x="7343705" y="1297918"/>
            <a:ext cx="2971117" cy="35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F9025-A6E6-C873-C7BB-A868DCD4B4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7" r="1927"/>
          <a:stretch/>
        </p:blipFill>
        <p:spPr>
          <a:xfrm>
            <a:off x="1935219" y="386853"/>
            <a:ext cx="3541023" cy="5236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FC0DE-077A-38B6-DC6C-5A3957708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5" b="1145"/>
          <a:stretch/>
        </p:blipFill>
        <p:spPr>
          <a:xfrm>
            <a:off x="7343705" y="1304279"/>
            <a:ext cx="2973088" cy="355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841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CezFJZeK"/>
  <p:tag name="ARTICULATE_SLIDE_COUNT" val="9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3243</TotalTime>
  <Words>772</Words>
  <Application>Microsoft Macintosh PowerPoint</Application>
  <PresentationFormat>Widescreen</PresentationFormat>
  <Paragraphs>106</Paragraphs>
  <Slides>103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10" baseType="lpstr">
      <vt:lpstr>Arial</vt:lpstr>
      <vt:lpstr>Bebas Neue Pro</vt:lpstr>
      <vt:lpstr>Calibri</vt:lpstr>
      <vt:lpstr>Calibri Light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Tisi</dc:creator>
  <cp:lastModifiedBy>Amy Tisi</cp:lastModifiedBy>
  <cp:revision>278</cp:revision>
  <dcterms:created xsi:type="dcterms:W3CDTF">2022-07-01T19:53:13Z</dcterms:created>
  <dcterms:modified xsi:type="dcterms:W3CDTF">2022-08-09T17:23:57Z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2830D208-8A59-4B7B-8AE7-89742C470948</vt:lpwstr>
  </property>
  <property fmtid="{D5CDD505-2E9C-101B-9397-08002B2CF9AE}" pid="3" name="ArticulatePath">
    <vt:lpwstr>RTTN 2022 Templates widescreen-Final</vt:lpwstr>
  </property>
</Properties>
</file>